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5" r:id="rId4"/>
    <p:sldMasterId id="2147483816" r:id="rId5"/>
    <p:sldMasterId id="2147483817" r:id="rId6"/>
    <p:sldMasterId id="214748381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Merriweather Light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Open Sans SemiBold"/>
      <p:regular r:id="rId50"/>
      <p:bold r:id="rId51"/>
      <p:italic r:id="rId52"/>
      <p:boldItalic r:id="rId53"/>
    </p:embeddedFont>
    <p:embeddedFont>
      <p:font typeface="Vidaloka"/>
      <p:regular r:id="rId54"/>
    </p:embeddedFont>
    <p:embeddedFont>
      <p:font typeface="Russo One"/>
      <p:regular r:id="rId55"/>
    </p:embeddedFont>
    <p:embeddedFont>
      <p:font typeface="Mako"/>
      <p:regular r:id="rId56"/>
    </p:embeddedFont>
    <p:embeddedFont>
      <p:font typeface="Crimson Text"/>
      <p:regular r:id="rId57"/>
      <p:bold r:id="rId58"/>
      <p:italic r:id="rId59"/>
      <p:boldItalic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MerriweatherLight-regular.fntdata"/><Relationship Id="rId41" Type="http://schemas.openxmlformats.org/officeDocument/2006/relationships/slide" Target="slides/slide33.xml"/><Relationship Id="rId44" Type="http://schemas.openxmlformats.org/officeDocument/2006/relationships/font" Target="fonts/MerriweatherLight-italic.fntdata"/><Relationship Id="rId43" Type="http://schemas.openxmlformats.org/officeDocument/2006/relationships/font" Target="fonts/MerriweatherLight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Merriweather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2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CrimsonText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OpenSansSemiBold-bold.fntdata"/><Relationship Id="rId50" Type="http://schemas.openxmlformats.org/officeDocument/2006/relationships/font" Target="fonts/OpenSansSemiBold-regular.fntdata"/><Relationship Id="rId53" Type="http://schemas.openxmlformats.org/officeDocument/2006/relationships/font" Target="fonts/OpenSansSemiBold-boldItalic.fntdata"/><Relationship Id="rId52" Type="http://schemas.openxmlformats.org/officeDocument/2006/relationships/font" Target="fonts/OpenSansSemiBold-italic.fntdata"/><Relationship Id="rId11" Type="http://schemas.openxmlformats.org/officeDocument/2006/relationships/slide" Target="slides/slide3.xml"/><Relationship Id="rId55" Type="http://schemas.openxmlformats.org/officeDocument/2006/relationships/font" Target="fonts/RussoOne-regular.fntdata"/><Relationship Id="rId10" Type="http://schemas.openxmlformats.org/officeDocument/2006/relationships/slide" Target="slides/slide2.xml"/><Relationship Id="rId54" Type="http://schemas.openxmlformats.org/officeDocument/2006/relationships/font" Target="fonts/Vidaloka-regular.fntdata"/><Relationship Id="rId13" Type="http://schemas.openxmlformats.org/officeDocument/2006/relationships/slide" Target="slides/slide5.xml"/><Relationship Id="rId57" Type="http://schemas.openxmlformats.org/officeDocument/2006/relationships/font" Target="fonts/CrimsonText-regular.fntdata"/><Relationship Id="rId12" Type="http://schemas.openxmlformats.org/officeDocument/2006/relationships/slide" Target="slides/slide4.xml"/><Relationship Id="rId56" Type="http://schemas.openxmlformats.org/officeDocument/2006/relationships/font" Target="fonts/Mako-regular.fntdata"/><Relationship Id="rId15" Type="http://schemas.openxmlformats.org/officeDocument/2006/relationships/slide" Target="slides/slide7.xml"/><Relationship Id="rId59" Type="http://schemas.openxmlformats.org/officeDocument/2006/relationships/font" Target="fonts/CrimsonText-italic.fntdata"/><Relationship Id="rId14" Type="http://schemas.openxmlformats.org/officeDocument/2006/relationships/slide" Target="slides/slide6.xml"/><Relationship Id="rId58" Type="http://schemas.openxmlformats.org/officeDocument/2006/relationships/font" Target="fonts/CrimsonText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ff0a6c3423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ff0a6c3423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ff0a6c3423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ff0a6c3423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ff0a6c3423_0_3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ff0a6c3423_0_3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45e1378ec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345e1378ec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2ff0a6c3423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2ff0a6c3423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0ea4ad49b7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0ea4ad49b7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ff0a6c3423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ff0a6c3423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ff0a6c3423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ff0a6c3423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ff0a6c3423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ff0a6c3423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45e1378ec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345e1378ec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ff0a6c3423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ff0a6c3423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ff0a6c3423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ff0a6c3423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45e1378ec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45e1378ec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345e1378e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345e1378e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45e1378ec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345e1378ec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0ea4ad49b7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0ea4ad49b7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ff0a6c3423_0_3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2ff0a6c3423_0_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30e86ea1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30e86ea1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ff07268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ff07268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ff0a6c3423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2ff0a6c3423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ff072687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ff072687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345e1378ec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345e1378ec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ff0a6c3423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2ff0a6c3423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45e1378ec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345e1378e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45e1378e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45e1378e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346106d92d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346106d92d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2ff0a6c3423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2ff0a6c3423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ff0a6c3423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ff0a6c3423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ff0a6c3423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ff0a6c3423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0ea4ad49b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0ea4ad49b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0ea4ad49b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30ea4ad49b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0ea4ad49b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0ea4ad49b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ff0a6c3423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ff0a6c3423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6" name="Google Shape;846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8" name="Google Shape;848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0" name="Google Shape;850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51" name="Google Shape;851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5" name="Google Shape;855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7" name="Google Shape;857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9" name="Google Shape;859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61" name="Google Shape;861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63" name="Google Shape;863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6" name="Google Shape;866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77" name="Google Shape;877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8" name="Google Shape;878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1" name="Google Shape;881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6" name="Google Shape;886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0" name="Google Shape;890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2" name="Google Shape;892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5" name="Google Shape;895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2" name="Google Shape;902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5" name="Google Shape;905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6" name="Google Shape;906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10" name="Google Shape;910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11" name="Google Shape;911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16" name="Google Shape;916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1" name="Google Shape;931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3" name="Google Shape;933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35" name="Google Shape;935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4" name="Google Shape;944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1" name="Google Shape;951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3" name="Google Shape;953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0" name="Google Shape;970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1" name="Google Shape;981;p120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2" name="Google Shape;982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89" name="Google Shape;989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0" name="Google Shape;990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97" name="Google Shape;99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6" name="Google Shape;1006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1" name="Google Shape;101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5" name="Google Shape;1015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7" name="Google Shape;1017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21" name="Google Shape;1021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7" name="Google Shape;1027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8" name="Google Shape;1028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33" name="Google Shape;1033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8" name="Google Shape;1038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39" name="Google Shape;1039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6" name="Google Shape;1046;p13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7" name="Google Shape;1047;p13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3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9" name="Google Shape;1049;p13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3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1" name="Google Shape;1051;p13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3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3" name="Google Shape;1053;p13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31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131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131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131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58" name="Google Shape;1058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3" name="Google Shape;1063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5" name="Google Shape;1065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6" name="Google Shape;1066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9" name="Google Shape;1069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2" name="Google Shape;1072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5" name="Google Shape;1075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8" name="Google Shape;1078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0" name="Google Shape;1080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86" name="Google Shape;1086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7" name="Google Shape;1087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91" name="Google Shape;1091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2" name="Google Shape;1092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" name="Google Shape;1099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5" name="Google Shape;1105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06" name="Google Shape;1106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10" name="Google Shape;1110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1" name="Google Shape;1111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9" name="Google Shape;1119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0" name="Google Shape;1120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7" name="Google Shape;1127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1" name="Google Shape;1141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3" name="Google Shape;1143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5" name="Google Shape;1145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7" name="Google Shape;1147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8" name="Google Shape;114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1" name="Google Shape;1151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8" name="Google Shape;1158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59" name="Google Shape;1159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5" name="Google Shape;1165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66" name="Google Shape;1166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7" name="Google Shape;1167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3" name="Google Shape;1183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8" name="Google Shape;1188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9" name="Google Shape;1189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7" name="Google Shape;1197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9" name="Google Shape;1199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1" name="Google Shape;1201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3" name="Google Shape;120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7" name="Google Shape;1207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9" name="Google Shape;1209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1" name="Google Shape;1211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13" name="Google Shape;1213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4" name="Google Shape;1214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6" name="Google Shape;1216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9" name="Google Shape;1219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7" name="Google Shape;1227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9" name="Google Shape;1229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3" name="Google Shape;1233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5" name="Google Shape;1235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7" name="Google Shape;1237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1" name="Google Shape;1241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3" name="Google Shape;1243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5" name="Google Shape;1245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9" name="Google Shape;1249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1" name="Google Shape;1251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57" name="Google Shape;1257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9" name="Google Shape;1269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1" name="Google Shape;1271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73" name="Google Shape;127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1" name="Google Shape;1281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3" name="Google Shape;128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5" name="Google Shape;1295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7" name="Google Shape;1297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9" name="Google Shape;1299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01" name="Google Shape;1301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4" name="Google Shape;1304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9" name="Google Shape;1309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1" name="Google Shape;1311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3" name="Google Shape;1313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14" name="Google Shape;1314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8" name="Google Shape;1318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0" name="Google Shape;1320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" name="Google Shape;1321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2" name="Google Shape;1322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4" name="Google Shape;1324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26" name="Google Shape;1326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6" name="Google Shape;1336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8" name="Google Shape;1338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0" name="Google Shape;1340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1" name="Google Shape;1341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9" name="Google Shape;1349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3" name="Google Shape;1353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5" name="Google Shape;1355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7" name="Google Shape;1357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8" name="Google Shape;1358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4" name="Google Shape;1364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8" name="Google Shape;1368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9" name="Google Shape;1369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73" name="Google Shape;1373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74" name="Google Shape;1374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8" name="Google Shape;1378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79" name="Google Shape;1379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90" name="Google Shape;1390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91" name="Google Shape;1391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4" name="Google Shape;1394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6" name="Google Shape;1396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98" name="Google Shape;1398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02" name="Google Shape;1402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3" name="Google Shape;1403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5" name="Google Shape;1405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6" name="Google Shape;1406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7" name="Google Shape;1407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8" name="Google Shape;1408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4" name="Google Shape;1414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6" name="Google Shape;1416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9" name="Google Shape;519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6" name="Google Shape;526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7" name="Google Shape;52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34" name="Google Shape;53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3" name="Google Shape;543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" name="Google Shape;54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2" name="Google Shape;552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8" name="Google Shape;55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5" name="Google Shape;56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70" name="Google Shape;570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76" name="Google Shape;57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78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4" name="Google Shape;584;p78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8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6" name="Google Shape;586;p78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8" name="Google Shape;588;p78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0" name="Google Shape;590;p78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78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78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78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95" name="Google Shape;595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" name="Google Shape;599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0" name="Google Shape;600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3" name="Google Shape;603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6" name="Google Shape;606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9" name="Google Shape;609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2" name="Google Shape;612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5" name="Google Shape;615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7" name="Google Shape;617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4" name="Google Shape;624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9" name="Google Shape;62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6" name="Google Shape;636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2" name="Google Shape;642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3" name="Google Shape;643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7" name="Google Shape;647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8" name="Google Shape;64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7" name="Google Shape;657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8" name="Google Shape;658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" name="Google Shape;664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78" name="Google Shape;678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0" name="Google Shape;680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2" name="Google Shape;682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4" name="Google Shape;684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5" name="Google Shape;68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5" name="Google Shape;695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6" name="Google Shape;696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03" name="Google Shape;703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4" name="Google Shape;704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" name="Google Shape;709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10" name="Google Shape;710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0" name="Google Shape;720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6" name="Google Shape;726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4" name="Google Shape;734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0" name="Google Shape;74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0" name="Google Shape;750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1" name="Google Shape;751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3" name="Google Shape;753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4" name="Google Shape;77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0" name="Google Shape;780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2" name="Google Shape;782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88" name="Google Shape;788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94" name="Google Shape;79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6" name="Google Shape;806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8" name="Google Shape;808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0" name="Google Shape;81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8" name="Google Shape;818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0" name="Google Shape;82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6" name="Google Shape;836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8" name="Google Shape;838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" name="Google Shape;842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8" name="Google Shape;978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urmc.rochester.edu/encyclopedia/content?ContentTypeID=85&amp;ContentID=P00195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109/CIC.1997.647926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2"/>
          <p:cNvSpPr txBox="1"/>
          <p:nvPr>
            <p:ph type="ctrTitle"/>
          </p:nvPr>
        </p:nvSpPr>
        <p:spPr>
          <a:xfrm>
            <a:off x="1039950" y="1347975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Context-Aware Weighted KNN with Locally Adaptive k</a:t>
            </a:r>
            <a:endParaRPr sz="8200"/>
          </a:p>
        </p:txBody>
      </p:sp>
      <p:sp>
        <p:nvSpPr>
          <p:cNvPr id="1444" name="Google Shape;1444;p17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Anieesh Saravanan</a:t>
            </a:r>
            <a:endParaRPr/>
          </a:p>
        </p:txBody>
      </p:sp>
      <p:sp>
        <p:nvSpPr>
          <p:cNvPr id="1445" name="Google Shape;1445;p172"/>
          <p:cNvSpPr txBox="1"/>
          <p:nvPr/>
        </p:nvSpPr>
        <p:spPr>
          <a:xfrm>
            <a:off x="3480050" y="3591000"/>
            <a:ext cx="21840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03/28/25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81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Quantitative/Categorical </a:t>
            </a:r>
            <a:r>
              <a:rPr lang="en"/>
              <a:t>dataset with </a:t>
            </a:r>
            <a:r>
              <a:rPr b="1" lang="en"/>
              <a:t>452</a:t>
            </a:r>
            <a:r>
              <a:rPr b="1" lang="en"/>
              <a:t> instances </a:t>
            </a:r>
            <a:r>
              <a:rPr lang="en"/>
              <a:t>and </a:t>
            </a:r>
            <a:r>
              <a:rPr b="1" lang="en"/>
              <a:t>279</a:t>
            </a:r>
            <a:r>
              <a:rPr b="1" lang="en"/>
              <a:t> attributes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 attribute is the diagnosis of the patient (nonarrhythmia or type of arrhythmia)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Sourced from UCI and originally compiled by </a:t>
            </a:r>
            <a:r>
              <a:rPr lang="en"/>
              <a:t>H. Altay Guvenir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Missing values</a:t>
            </a:r>
            <a:r>
              <a:rPr lang="en"/>
              <a:t>: instances regarding vector angles (ECG electrode </a:t>
            </a:r>
            <a:r>
              <a:rPr lang="en"/>
              <a:t>similarity</a:t>
            </a:r>
            <a:r>
              <a:rPr lang="en"/>
              <a:t>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Class distribution</a:t>
            </a:r>
            <a:r>
              <a:rPr lang="en"/>
              <a:t>: 54.20% nonarrhythmia, 45.80% arrhythmia</a:t>
            </a:r>
            <a:endParaRPr/>
          </a:p>
        </p:txBody>
      </p:sp>
      <p:sp>
        <p:nvSpPr>
          <p:cNvPr id="1515" name="Google Shape;1515;p18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pic>
        <p:nvPicPr>
          <p:cNvPr id="1516" name="Google Shape;151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413" y="3256931"/>
            <a:ext cx="1870126" cy="1402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82"/>
          <p:cNvSpPr txBox="1"/>
          <p:nvPr>
            <p:ph idx="4294967295" type="subTitle"/>
          </p:nvPr>
        </p:nvSpPr>
        <p:spPr>
          <a:xfrm>
            <a:off x="2206950" y="458100"/>
            <a:ext cx="69531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b="1"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 Class Code 01-16</a:t>
            </a:r>
            <a:endParaRPr b="1"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lphaL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01: Normal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lphaL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02: Ischemic changes (Coronary Artery Disease)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lphaL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03: Old Anterior Myocardial Infarction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lphaL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04: Old Inferior Myocardial Infarction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7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   Code 16: Others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age: Age in years,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sex: Sex (0 = male; 1 = female), nominal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height: Height in centimeters,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weight: Weight in kilograms,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QRSduration: Average of QRS duration in milliseconds,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PRinterval: Average duration between onset of P and Q waves in milliseconds,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Q-Tinterval: Average duration between onset of Q and offset of T waves in msec.,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Tinterval: Average duration of T wave in milliseconds,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06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Times New Roman"/>
              <a:buAutoNum type="arabicPeriod"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Pinterval: Average duration of P wave in milliseconds, linear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279. chV6_QRSTA: Of channel V6</a:t>
            </a:r>
            <a:endParaRPr b="1"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2" name="Google Shape;1522;p182"/>
          <p:cNvSpPr txBox="1"/>
          <p:nvPr>
            <p:ph idx="4294967295" type="title"/>
          </p:nvPr>
        </p:nvSpPr>
        <p:spPr>
          <a:xfrm>
            <a:off x="214050" y="207177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cxnSp>
        <p:nvCxnSpPr>
          <p:cNvPr id="1523" name="Google Shape;1523;p182"/>
          <p:cNvCxnSpPr/>
          <p:nvPr/>
        </p:nvCxnSpPr>
        <p:spPr>
          <a:xfrm>
            <a:off x="2164125" y="458100"/>
            <a:ext cx="0" cy="42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p182"/>
          <p:cNvCxnSpPr/>
          <p:nvPr/>
        </p:nvCxnSpPr>
        <p:spPr>
          <a:xfrm>
            <a:off x="2736125" y="1039650"/>
            <a:ext cx="0" cy="10320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82"/>
          <p:cNvCxnSpPr/>
          <p:nvPr/>
        </p:nvCxnSpPr>
        <p:spPr>
          <a:xfrm>
            <a:off x="2736125" y="795375"/>
            <a:ext cx="0" cy="209400"/>
          </a:xfrm>
          <a:prstGeom prst="straightConnector1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83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</a:t>
            </a:r>
            <a:r>
              <a:rPr lang="en"/>
              <a:t> Work</a:t>
            </a:r>
            <a:endParaRPr/>
          </a:p>
        </p:txBody>
      </p:sp>
      <p:sp>
        <p:nvSpPr>
          <p:cNvPr id="1531" name="Google Shape;1531;p183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Signal Pre-Processing and Fixed-Feature Extraction</a:t>
            </a:r>
            <a:br>
              <a:rPr lang="en"/>
            </a:br>
            <a:r>
              <a:rPr lang="en"/>
              <a:t>	Classification of Arrhythmia using KNN-Classifier</a:t>
            </a:r>
            <a:br>
              <a:rPr lang="en"/>
            </a:br>
            <a:r>
              <a:rPr lang="en"/>
              <a:t>	Heart Arrhythmia Classification Using Machine Learning Algorithms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Classifier Comparisons with Feature Selection</a:t>
            </a:r>
            <a:br>
              <a:rPr lang="en"/>
            </a:br>
            <a:r>
              <a:rPr lang="en"/>
              <a:t>	Classification of Arrhythmia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Algorithmic Approaches with Feature Projection</a:t>
            </a:r>
            <a:br>
              <a:rPr lang="en"/>
            </a:br>
            <a:r>
              <a:rPr lang="en"/>
              <a:t>	A Supervised Machine Learning Algorithm for Arrhythmia Analysis</a:t>
            </a:r>
            <a:br>
              <a:rPr lang="en"/>
            </a:br>
            <a:r>
              <a:rPr lang="en"/>
              <a:t>	Identifying Best Feature Subset for Cardiac Arrhythmia Classification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84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37" name="Google Shape;1537;p184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538" name="Google Shape;153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00" y="1507225"/>
            <a:ext cx="3525799" cy="2129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5"/>
          <p:cNvSpPr txBox="1"/>
          <p:nvPr>
            <p:ph idx="4294967295" type="subTitle"/>
          </p:nvPr>
        </p:nvSpPr>
        <p:spPr>
          <a:xfrm>
            <a:off x="865675" y="11258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Imputed using the mean for numerical features and mode for categorical features.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44" name="Google Shape;1544;p18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Handling</a:t>
            </a:r>
            <a:endParaRPr/>
          </a:p>
        </p:txBody>
      </p:sp>
      <p:pic>
        <p:nvPicPr>
          <p:cNvPr id="1545" name="Google Shape;154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75" y="1780027"/>
            <a:ext cx="5401426" cy="2468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6" name="Google Shape;1546;p185"/>
          <p:cNvSpPr txBox="1"/>
          <p:nvPr/>
        </p:nvSpPr>
        <p:spPr>
          <a:xfrm>
            <a:off x="1084050" y="434515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scikit-learn pipelines were used to streamline preprocessing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7" name="Google Shape;1547;p185"/>
          <p:cNvCxnSpPr/>
          <p:nvPr/>
        </p:nvCxnSpPr>
        <p:spPr>
          <a:xfrm>
            <a:off x="2395220" y="3638420"/>
            <a:ext cx="548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185"/>
          <p:cNvCxnSpPr/>
          <p:nvPr/>
        </p:nvCxnSpPr>
        <p:spPr>
          <a:xfrm>
            <a:off x="2387600" y="2350640"/>
            <a:ext cx="548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86"/>
          <p:cNvSpPr txBox="1"/>
          <p:nvPr>
            <p:ph idx="1" type="subTitle"/>
          </p:nvPr>
        </p:nvSpPr>
        <p:spPr>
          <a:xfrm>
            <a:off x="865675" y="1278275"/>
            <a:ext cx="6653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Used one-hot encoding on all categorical features (necessary for distance computations)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554" name="Google Shape;1554;p18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Encoding</a:t>
            </a:r>
            <a:endParaRPr/>
          </a:p>
        </p:txBody>
      </p:sp>
      <p:sp>
        <p:nvSpPr>
          <p:cNvPr id="1555" name="Google Shape;1555;p186"/>
          <p:cNvSpPr txBox="1"/>
          <p:nvPr/>
        </p:nvSpPr>
        <p:spPr>
          <a:xfrm>
            <a:off x="1084050" y="40832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Encodings 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6" name="Google Shape;155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263" y="2356225"/>
            <a:ext cx="6653476" cy="1593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57" name="Google Shape;1557;p186"/>
          <p:cNvCxnSpPr/>
          <p:nvPr/>
        </p:nvCxnSpPr>
        <p:spPr>
          <a:xfrm>
            <a:off x="1838960" y="3402200"/>
            <a:ext cx="548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87"/>
          <p:cNvSpPr txBox="1"/>
          <p:nvPr>
            <p:ph idx="1" type="subTitle"/>
          </p:nvPr>
        </p:nvSpPr>
        <p:spPr>
          <a:xfrm>
            <a:off x="865675" y="1278275"/>
            <a:ext cx="80496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Set: 80% of data for model training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Testing Set: 20% for unbiased evaluation of model performance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8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Splitting</a:t>
            </a:r>
            <a:endParaRPr/>
          </a:p>
        </p:txBody>
      </p:sp>
      <p:sp>
        <p:nvSpPr>
          <p:cNvPr id="1564" name="Google Shape;1564;p187"/>
          <p:cNvSpPr txBox="1"/>
          <p:nvPr/>
        </p:nvSpPr>
        <p:spPr>
          <a:xfrm>
            <a:off x="1084050" y="3429575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Split with stratified distribution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5" name="Google Shape;1565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25" y="2310275"/>
            <a:ext cx="6815174" cy="1017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88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pic>
        <p:nvPicPr>
          <p:cNvPr id="1571" name="Google Shape;1571;p188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1462088" y="1323325"/>
            <a:ext cx="6219825" cy="725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2" name="Google Shape;1572;p188"/>
          <p:cNvSpPr txBox="1"/>
          <p:nvPr/>
        </p:nvSpPr>
        <p:spPr>
          <a:xfrm>
            <a:off x="1084050" y="21513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Preserves 95% of the variance while avoiding the curse of dimensionality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3" name="Google Shape;1573;p188"/>
          <p:cNvSpPr txBox="1"/>
          <p:nvPr/>
        </p:nvSpPr>
        <p:spPr>
          <a:xfrm>
            <a:off x="1310688" y="2915900"/>
            <a:ext cx="65226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Eliminates all redundancy from correlated features.</a:t>
            </a:r>
            <a:endParaRPr sz="1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Google Shape;157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516850"/>
            <a:ext cx="7791450" cy="581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9" name="Google Shape;1579;p189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Dataset to OvR</a:t>
            </a:r>
            <a:endParaRPr/>
          </a:p>
        </p:txBody>
      </p:sp>
      <p:sp>
        <p:nvSpPr>
          <p:cNvPr id="1580" name="Google Shape;1580;p189"/>
          <p:cNvSpPr txBox="1"/>
          <p:nvPr/>
        </p:nvSpPr>
        <p:spPr>
          <a:xfrm>
            <a:off x="1084050" y="240275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Class Code 1 is separated from Class Codes 2 - 16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1" name="Google Shape;1581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677" y="3060200"/>
            <a:ext cx="5278648" cy="1514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90"/>
          <p:cNvSpPr txBox="1"/>
          <p:nvPr>
            <p:ph type="title"/>
          </p:nvPr>
        </p:nvSpPr>
        <p:spPr>
          <a:xfrm>
            <a:off x="528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587" name="Google Shape;1587;p190"/>
          <p:cNvSpPr txBox="1"/>
          <p:nvPr>
            <p:ph idx="2" type="title"/>
          </p:nvPr>
        </p:nvSpPr>
        <p:spPr>
          <a:xfrm>
            <a:off x="35895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88" name="Google Shape;158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600" y="1279363"/>
            <a:ext cx="3446375" cy="258478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26" y="776175"/>
            <a:ext cx="5078325" cy="34863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1" name="Google Shape;1451;p173"/>
          <p:cNvSpPr txBox="1"/>
          <p:nvPr/>
        </p:nvSpPr>
        <p:spPr>
          <a:xfrm>
            <a:off x="1939390" y="4284773"/>
            <a:ext cx="5250000" cy="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https://rusafu.com/quotes/tag/arrhythmia/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91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Weighting</a:t>
            </a:r>
            <a:endParaRPr/>
          </a:p>
        </p:txBody>
      </p:sp>
      <p:sp>
        <p:nvSpPr>
          <p:cNvPr id="1594" name="Google Shape;1594;p191"/>
          <p:cNvSpPr txBox="1"/>
          <p:nvPr>
            <p:ph idx="4294967295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Mutual Information (MI):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Captures nonlinear dependencies between features and target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/>
              <a:t>Absolute Pearson Correlation: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Quantifies linear relationships</a:t>
            </a:r>
            <a:endParaRPr/>
          </a:p>
        </p:txBody>
      </p:sp>
      <p:pic>
        <p:nvPicPr>
          <p:cNvPr id="1595" name="Google Shape;1595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75" y="3199800"/>
            <a:ext cx="6003851" cy="855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92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 Size</a:t>
            </a:r>
            <a:endParaRPr/>
          </a:p>
        </p:txBody>
      </p:sp>
      <p:pic>
        <p:nvPicPr>
          <p:cNvPr id="1601" name="Google Shape;160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00" y="1542073"/>
            <a:ext cx="7025600" cy="1389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2" name="Google Shape;160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775" y="3228325"/>
            <a:ext cx="5728449" cy="799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3" name="Google Shape;1603;p192"/>
          <p:cNvSpPr txBox="1"/>
          <p:nvPr/>
        </p:nvSpPr>
        <p:spPr>
          <a:xfrm>
            <a:off x="1211550" y="4150350"/>
            <a:ext cx="6720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istances” variable contains distances from </a:t>
            </a:r>
            <a:r>
              <a:rPr i="1"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nearest neighbors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93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Metrics</a:t>
            </a:r>
            <a:endParaRPr/>
          </a:p>
        </p:txBody>
      </p:sp>
      <p:sp>
        <p:nvSpPr>
          <p:cNvPr id="1609" name="Google Shape;1609;p193"/>
          <p:cNvSpPr txBox="1"/>
          <p:nvPr>
            <p:ph idx="4294967295" type="subTitle"/>
          </p:nvPr>
        </p:nvSpPr>
        <p:spPr>
          <a:xfrm>
            <a:off x="865675" y="1278275"/>
            <a:ext cx="67077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Weighted Euclidean Distance: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Incorporates feature </a:t>
            </a:r>
            <a:r>
              <a:rPr lang="en"/>
              <a:t>weights</a:t>
            </a:r>
            <a:r>
              <a:rPr lang="en"/>
              <a:t> directly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b="1" lang="en"/>
              <a:t>Local Mahalanobis Distance</a:t>
            </a:r>
            <a:r>
              <a:rPr b="1" lang="en"/>
              <a:t>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Uses a locally computed covariance matrix to account for interdependencies in features.</a:t>
            </a:r>
            <a:endParaRPr/>
          </a:p>
        </p:txBody>
      </p:sp>
      <p:pic>
        <p:nvPicPr>
          <p:cNvPr id="1610" name="Google Shape;161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75" y="3449300"/>
            <a:ext cx="6847650" cy="767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75" y="1270000"/>
            <a:ext cx="3996450" cy="31887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6" name="Google Shape;1616;p19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Search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95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22" name="Google Shape;1622;p195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623" name="Google Shape;162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875" y="1076963"/>
            <a:ext cx="2124375" cy="2989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96"/>
          <p:cNvSpPr txBox="1"/>
          <p:nvPr/>
        </p:nvSpPr>
        <p:spPr>
          <a:xfrm>
            <a:off x="587375" y="416725"/>
            <a:ext cx="38934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9" name="Google Shape;162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38" y="2015499"/>
            <a:ext cx="6421125" cy="1210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0" name="Google Shape;1630;p196"/>
          <p:cNvSpPr txBox="1"/>
          <p:nvPr>
            <p:ph type="title"/>
          </p:nvPr>
        </p:nvSpPr>
        <p:spPr>
          <a:xfrm>
            <a:off x="587375" y="111357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9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36" name="Google Shape;1636;p197"/>
          <p:cNvSpPr txBox="1"/>
          <p:nvPr>
            <p:ph idx="1" type="subTitle"/>
          </p:nvPr>
        </p:nvSpPr>
        <p:spPr>
          <a:xfrm>
            <a:off x="865675" y="1278275"/>
            <a:ext cx="73848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Hyperparameter tuning using cross-validation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Application to other high-dimensional medical datasets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Hybrid models that integrate adaptive KNN</a:t>
            </a:r>
            <a:endParaRPr sz="1800"/>
          </a:p>
        </p:txBody>
      </p:sp>
      <p:pic>
        <p:nvPicPr>
          <p:cNvPr id="1637" name="Google Shape;1637;p197"/>
          <p:cNvPicPr preferRelativeResize="0"/>
          <p:nvPr/>
        </p:nvPicPr>
        <p:blipFill rotWithShape="1">
          <a:blip r:embed="rId3">
            <a:alphaModFix/>
          </a:blip>
          <a:srcRect b="0" l="0" r="0" t="22118"/>
          <a:stretch/>
        </p:blipFill>
        <p:spPr>
          <a:xfrm>
            <a:off x="2852525" y="2687175"/>
            <a:ext cx="3438951" cy="200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98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43" name="Google Shape;1643;p198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Liebman J. (2002). Nonarrhythmia clinical electrocardiography--can it be returned to clinical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viability?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electrocardiology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(4), 293–298.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https://doi.org/10.1054/jelc.2002.36273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Rochester Medical Center.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Arrhythmias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Health Encyclopedia.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https://www.urmc.rochester.edu/encyclopedia/content?ContentTypeID=85&amp;ContentID=P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00195​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Hiremani, V., Devadas, R. M., L, H., S, S., &amp; Pasha, A. (2023). Heart arrhythmia classification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using machine learning algorithms. In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2nd International Conference 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Ambient Intelligence in Health Care (ICAIHC)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1–4). IEEE.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https://doi.org/10.1109/ICAIHC59020.2023.10431441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99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49" name="Google Shape;1649;p199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Samad, S., Khan, S. A., Haq, A., &amp; Riaz, A. (2014). Classification of arrhythmia.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Electrical Energy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2(1), 57–61. https://doi.org/10.12720/ijoee.2.1.57-61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Guvenir, H. A., Acar, B., Demiroz, G., &amp; Cekin, A. (1997). A supervised machine learning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for arrhythmia analysis. In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in Cardiology 1997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433–436).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https://doi.org/10.1109/CIC.1997.647926​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Niazi, K. A. K., Khan, S. A., Shaukat, A., &amp; Akhtar, M. (2015). Identifying best feature subset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cardiac arrhythmia classification. In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2015 Science and Information 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Conference (SAI)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494–499). IEEE. https://doi.org/10.1109/SAI.2015.7237188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200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55" name="Google Shape;1655;p200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mutual_info_classif. (n.d.). scikit-learn. Retrieved March 27, 2025,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https://scikit-learn.org/stable/modules/generated/sklearn.feature_selection.mutual_info_cl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assif.html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StandardScaler. (n.d.). scikit-learn. Retrieved March 27, 2025,  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https://scikit-learn.org/stable/modules/generated/sklearn.preprocessing.StandardScaler.ht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ml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NearestNeighbors. (n.d.). scikit-learn. Retrieved March 27,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https://scikit-learn.org/stable/modules/generated/sklearn.neighbors.NearestNeighbors.htm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7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57" name="Google Shape;1457;p174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58" name="Google Shape;1458;p174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459" name="Google Shape;1459;p174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Analysis</a:t>
            </a:r>
            <a:endParaRPr/>
          </a:p>
        </p:txBody>
      </p:sp>
      <p:sp>
        <p:nvSpPr>
          <p:cNvPr id="1460" name="Google Shape;1460;p174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and Dataset Characteristics</a:t>
            </a:r>
            <a:endParaRPr/>
          </a:p>
        </p:txBody>
      </p:sp>
      <p:sp>
        <p:nvSpPr>
          <p:cNvPr id="1461" name="Google Shape;1461;p174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2" name="Google Shape;1462;p174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and Future Work</a:t>
            </a:r>
            <a:endParaRPr/>
          </a:p>
        </p:txBody>
      </p:sp>
      <p:sp>
        <p:nvSpPr>
          <p:cNvPr id="1463" name="Google Shape;1463;p174"/>
          <p:cNvSpPr txBox="1"/>
          <p:nvPr>
            <p:ph idx="7" type="subTitle"/>
          </p:nvPr>
        </p:nvSpPr>
        <p:spPr>
          <a:xfrm>
            <a:off x="1456500" y="3723950"/>
            <a:ext cx="288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464" name="Google Shape;1464;p174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Configuring Parameters and Classification</a:t>
            </a:r>
            <a:endParaRPr/>
          </a:p>
        </p:txBody>
      </p:sp>
      <p:sp>
        <p:nvSpPr>
          <p:cNvPr id="1465" name="Google Shape;1465;p174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6" name="Google Shape;1466;p174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7" name="Google Shape;1467;p174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8" name="Google Shape;1468;p174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01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61" name="Google Shape;1661;p201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SimpleImputer. (n.d.). scikit-learn. Retrieved March 27,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https://scikit-learn.org/stable/modules/generated/sklearn.impute.SimpleImputer.html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ColumnTransformer. (n.d.). scikit-learn. Retrieved March 27,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https://scikit-learn.org/stable/modules/generated/sklearn.compose.ColumnTransformer.ht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ml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OneHotEncoder. (n.d.). scikit-learn. Retrieved March 27, 2025, from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https://scikit-learn.org/stable/modules/generated/sklearn.preprocessing.OneHotEncoder.ht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ml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Pipeline. (n.d.). scikit-learn. Retrieved March 27,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https://scikit-learn.org/stable/modules/generated/sklearn.pipeline.Pipeline.html</a:t>
            </a:r>
            <a:b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02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67" name="Google Shape;1667;p202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PCA. (n.d.). scikit-learn. Retrieved March 27,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https://scikit-l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earn.org/stable/modules/generated/sklearn.decomposition.PCA.html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Rusafu.com. (n.d.). Arrhythmia Quotes. Retrieved March 28, 2025, from https://rusafu.com/quotes/tag/arrhythmia/​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Corvino, G. (n.d.). Beating Heart [Illustration]. Dribbble. Retrieved March 28,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https://dribbble.com/shots/11260618-Beating-Heart​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Punkichi. (n.d.). Pumping Heart [Illustration]. Dribbble. Retrieved March 28, 2025, from https://dribbble.com/shots/1963962-Pumping-Heart​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Sandhya. (n.d.). Doctor's Day Dribbble [Illustration]. Dribbble. Retrieved March 28,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https://dribbble.com/shots/4770653-Doctor-s-Day-Dribbble​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03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73" name="Google Shape;1673;p203"/>
          <p:cNvSpPr txBox="1"/>
          <p:nvPr>
            <p:ph idx="4294967295" type="subTitle"/>
          </p:nvPr>
        </p:nvSpPr>
        <p:spPr>
          <a:xfrm>
            <a:off x="850450" y="1133700"/>
            <a:ext cx="8293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Zukauskaite, K. (n.d.). Premium Stock: Medical, Health [Illustration]. Dribbble. Retrieved March 28,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https://dribbble.com/shots/10994835-Premium-Stock-Medical-Health​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Chantale. (n.d.). Heart [Illustration]. Dribbble. Retrieved March 28, 2025, from https://dribbble.com/shots/5288643-Heart​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Northwestern Medicine. (n.d.). How to Read an EKG (Infographic). Retrieved March 28, 2025, from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https://www.nm.org/healthbeat/healthy-tips/how-to-read-an-ekg-infographic​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Aakash, M. R. H. (n.d.). Human heart. The heart with a venous system. Anatomy. Flat vector [Illustration]. Dribbble. Retrieved 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March 28, 2025, from</a:t>
            </a:r>
            <a:b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https://dribbble.com/shots/22623314-Human-heart-The-heart-with-a-venous-system-Anatomy-Flat-vecto​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04"/>
          <p:cNvSpPr txBox="1"/>
          <p:nvPr>
            <p:ph type="title"/>
          </p:nvPr>
        </p:nvSpPr>
        <p:spPr>
          <a:xfrm>
            <a:off x="1969375" y="2034150"/>
            <a:ext cx="50841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75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4" name="Google Shape;1474;p175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pic>
        <p:nvPicPr>
          <p:cNvPr id="1475" name="Google Shape;147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00" y="1637385"/>
            <a:ext cx="2491624" cy="18687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7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Goal</a:t>
            </a:r>
            <a:endParaRPr sz="3200"/>
          </a:p>
        </p:txBody>
      </p:sp>
      <p:sp>
        <p:nvSpPr>
          <p:cNvPr id="1481" name="Google Shape;1481;p176"/>
          <p:cNvSpPr txBox="1"/>
          <p:nvPr>
            <p:ph idx="1" type="body"/>
          </p:nvPr>
        </p:nvSpPr>
        <p:spPr>
          <a:xfrm>
            <a:off x="713250" y="114071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Develop a binary classification model for arrhythmia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Diagnose patients with arrhythmia based on patient biometrics and </a:t>
            </a:r>
            <a:r>
              <a:rPr lang="en" sz="1300">
                <a:solidFill>
                  <a:schemeClr val="dk1"/>
                </a:solidFill>
              </a:rPr>
              <a:t>ECG </a:t>
            </a:r>
            <a:r>
              <a:rPr lang="en" sz="1300">
                <a:solidFill>
                  <a:schemeClr val="dk1"/>
                </a:solidFill>
              </a:rPr>
              <a:t>readings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Streamline diagnosis process with supplementary outlook of data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82" name="Google Shape;148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612" y="2695999"/>
            <a:ext cx="4548776" cy="1880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77"/>
          <p:cNvSpPr txBox="1"/>
          <p:nvPr>
            <p:ph idx="1" type="subTitle"/>
          </p:nvPr>
        </p:nvSpPr>
        <p:spPr>
          <a:xfrm>
            <a:off x="713225" y="1381800"/>
            <a:ext cx="4676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Arrhythmia refers to irregular heartbeats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Antiarrhythmic</a:t>
            </a:r>
            <a:r>
              <a:rPr lang="en"/>
              <a:t> medications/therapies exist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simple guidelines for diagnosis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Widely varying clinical manifestations and minimal warning signs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Even e</a:t>
            </a:r>
            <a:r>
              <a:rPr lang="en"/>
              <a:t>xperienced cardiologists may misinterpret ECG patterns</a:t>
            </a:r>
            <a:endParaRPr/>
          </a:p>
        </p:txBody>
      </p:sp>
      <p:sp>
        <p:nvSpPr>
          <p:cNvPr id="1488" name="Google Shape;1488;p17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Arrhythmia Overview</a:t>
            </a:r>
            <a:endParaRPr/>
          </a:p>
        </p:txBody>
      </p:sp>
      <p:pic>
        <p:nvPicPr>
          <p:cNvPr id="1489" name="Google Shape;1489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100" y="1424813"/>
            <a:ext cx="3058500" cy="2293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78"/>
          <p:cNvSpPr txBox="1"/>
          <p:nvPr>
            <p:ph idx="1" type="subTitle"/>
          </p:nvPr>
        </p:nvSpPr>
        <p:spPr>
          <a:xfrm>
            <a:off x="865675" y="1278275"/>
            <a:ext cx="649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Arrhythmia always presents with severe, dramatic symptoms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Fact:</a:t>
            </a:r>
            <a:r>
              <a:rPr lang="en"/>
              <a:t> Many arrhythmias can be </a:t>
            </a:r>
            <a:r>
              <a:rPr b="1" lang="en"/>
              <a:t>subtle or even asymptomatic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Only unhealthy/elderly individuals </a:t>
            </a:r>
            <a:r>
              <a:rPr lang="en"/>
              <a:t>develop</a:t>
            </a:r>
            <a:r>
              <a:rPr lang="en"/>
              <a:t> arrhythmia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Fact</a:t>
            </a:r>
            <a:r>
              <a:rPr lang="en"/>
              <a:t>: Arrhythmia can occur in healthy individuals (without heart conditions)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Abnormal heart rhythms are </a:t>
            </a:r>
            <a:r>
              <a:rPr lang="en"/>
              <a:t>always </a:t>
            </a:r>
            <a:r>
              <a:rPr lang="en"/>
              <a:t>obvious and easy to detect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Fact</a:t>
            </a:r>
            <a:r>
              <a:rPr lang="en"/>
              <a:t>: Many arrhythmias require </a:t>
            </a:r>
            <a:r>
              <a:rPr b="1" lang="en"/>
              <a:t>specialized diagnostic tools</a:t>
            </a:r>
            <a:r>
              <a:rPr lang="en"/>
              <a:t> (like extended ECG monitoring) that may not be apparent with a simple pulse check</a:t>
            </a:r>
            <a:endParaRPr/>
          </a:p>
        </p:txBody>
      </p:sp>
      <p:sp>
        <p:nvSpPr>
          <p:cNvPr id="1495" name="Google Shape;1495;p17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Myths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79"/>
          <p:cNvSpPr txBox="1"/>
          <p:nvPr>
            <p:ph idx="1" type="subTitle"/>
          </p:nvPr>
        </p:nvSpPr>
        <p:spPr>
          <a:xfrm>
            <a:off x="1041750" y="1196975"/>
            <a:ext cx="7060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900"/>
              <a:t>In 2021, arrhythmia was mentioned on at least </a:t>
            </a:r>
            <a:r>
              <a:rPr b="1" lang="en" sz="2900"/>
              <a:t>232,030 </a:t>
            </a:r>
            <a:r>
              <a:rPr lang="en" sz="2900"/>
              <a:t>death certificates</a:t>
            </a:r>
            <a:endParaRPr sz="2900"/>
          </a:p>
        </p:txBody>
      </p:sp>
      <p:sp>
        <p:nvSpPr>
          <p:cNvPr id="1501" name="Google Shape;1501;p17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pic>
        <p:nvPicPr>
          <p:cNvPr id="1502" name="Google Shape;150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150" y="2571750"/>
            <a:ext cx="2585724" cy="19417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80"/>
          <p:cNvSpPr txBox="1"/>
          <p:nvPr>
            <p:ph type="title"/>
          </p:nvPr>
        </p:nvSpPr>
        <p:spPr>
          <a:xfrm>
            <a:off x="2052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508" name="Google Shape;1508;p180"/>
          <p:cNvSpPr txBox="1"/>
          <p:nvPr>
            <p:ph idx="2" type="title"/>
          </p:nvPr>
        </p:nvSpPr>
        <p:spPr>
          <a:xfrm>
            <a:off x="37419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09" name="Google Shape;150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125" y="1537375"/>
            <a:ext cx="2555150" cy="19163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